
<file path=[Content_Types].xml><?xml version="1.0" encoding="utf-8"?>
<Types xmlns="http://schemas.openxmlformats.org/package/2006/content-types">
  <Override PartName="/docProps/core.xml" ContentType="application/vnd.openxmlformats-package.core-properties+xml"/>
  <Default Extension="rels" ContentType="application/vnd.openxmlformats-package.relationships+xml"/>
  <Override PartName="/ppt/slideLayouts/slideLayout6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3.xml" ContentType="application/vnd.openxmlformats-officedocument.presentationml.slideLayout+xml"/>
  <Default Extension="xml" ContentType="application/xml"/>
  <Override PartName="/ppt/slides/slide2.xml" ContentType="application/vnd.openxmlformats-officedocument.presentationml.slide+xml"/>
  <Override PartName="/docProps/app.xml" ContentType="application/vnd.openxmlformats-officedocument.extended-properties+xml"/>
  <Override PartName="/ppt/slideMasters/slideMaster1.xml" ContentType="application/vnd.openxmlformats-officedocument.presentationml.slideMaster+xml"/>
  <Override PartName="/ppt/slideLayouts/slideLayout5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7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2.xml" ContentType="application/vnd.openxmlformats-officedocument.presentationml.slideLayout+xml"/>
  <Default Extension="bin" ContentType="application/vnd.openxmlformats-officedocument.presentationml.printerSettings"/>
  <Override PartName="/ppt/slides/slide1.xml" ContentType="application/vnd.openxmlformats-officedocument.presentationml.slide+xml"/>
  <Default Extension="jpeg" ContentType="image/jpeg"/>
  <Override PartName="/ppt/slideLayouts/slideLayout4.xml" ContentType="application/vnd.openxmlformats-officedocument.presentationml.slideLayout+xml"/>
  <Override PartName="/ppt/tableStyles.xml" ContentType="application/vnd.openxmlformats-officedocument.presentationml.tableStyles+xml"/>
  <Override PartName="/ppt/theme/theme1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lastView="sldThumbnailView">
  <p:normalViewPr>
    <p:restoredLeft sz="15620"/>
    <p:restoredTop sz="94660"/>
  </p:normalViewPr>
  <p:slideViewPr>
    <p:cSldViewPr snapToGrid="0" snapToObjects="1">
      <p:cViewPr varScale="1">
        <p:scale>
          <a:sx n="87" d="100"/>
          <a:sy n="87" d="100"/>
        </p:scale>
        <p:origin x="-96" y="-1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printerSettings" Target="printerSettings/printerSettings1.bin"/><Relationship Id="rId5" Type="http://schemas.openxmlformats.org/officeDocument/2006/relationships/presProps" Target="presProps.xml"/><Relationship Id="rId6" Type="http://schemas.openxmlformats.org/officeDocument/2006/relationships/viewProps" Target="viewProps.xml"/><Relationship Id="rId7" Type="http://schemas.openxmlformats.org/officeDocument/2006/relationships/theme" Target="theme/theme1.xml"/><Relationship Id="rId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3A20D2-5B53-0943-BC91-989D19D607C9}" type="datetimeFigureOut">
              <a:rPr lang="en-US" smtClean="0"/>
              <a:pPr/>
              <a:t>12/9/11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DE85CB-574A-3C43-A780-8BEA794C6D9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3A20D2-5B53-0943-BC91-989D19D607C9}" type="datetimeFigureOut">
              <a:rPr lang="en-US" smtClean="0"/>
              <a:pPr/>
              <a:t>12/9/11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DE85CB-574A-3C43-A780-8BEA794C6D9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3A20D2-5B53-0943-BC91-989D19D607C9}" type="datetimeFigureOut">
              <a:rPr lang="en-US" smtClean="0"/>
              <a:pPr/>
              <a:t>12/9/11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DE85CB-574A-3C43-A780-8BEA794C6D9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3A20D2-5B53-0943-BC91-989D19D607C9}" type="datetimeFigureOut">
              <a:rPr lang="en-US" smtClean="0"/>
              <a:pPr/>
              <a:t>12/9/11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DE85CB-574A-3C43-A780-8BEA794C6D9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3A20D2-5B53-0943-BC91-989D19D607C9}" type="datetimeFigureOut">
              <a:rPr lang="en-US" smtClean="0"/>
              <a:pPr/>
              <a:t>12/9/11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DE85CB-574A-3C43-A780-8BEA794C6D9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3A20D2-5B53-0943-BC91-989D19D607C9}" type="datetimeFigureOut">
              <a:rPr lang="en-US" smtClean="0"/>
              <a:pPr/>
              <a:t>12/9/11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DE85CB-574A-3C43-A780-8BEA794C6D9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3A20D2-5B53-0943-BC91-989D19D607C9}" type="datetimeFigureOut">
              <a:rPr lang="en-US" smtClean="0"/>
              <a:pPr/>
              <a:t>12/9/11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DE85CB-574A-3C43-A780-8BEA794C6D9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3A20D2-5B53-0943-BC91-989D19D607C9}" type="datetimeFigureOut">
              <a:rPr lang="en-US" smtClean="0"/>
              <a:pPr/>
              <a:t>12/9/11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DE85CB-574A-3C43-A780-8BEA794C6D9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3A20D2-5B53-0943-BC91-989D19D607C9}" type="datetimeFigureOut">
              <a:rPr lang="en-US" smtClean="0"/>
              <a:pPr/>
              <a:t>12/9/11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DE85CB-574A-3C43-A780-8BEA794C6D9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3A20D2-5B53-0943-BC91-989D19D607C9}" type="datetimeFigureOut">
              <a:rPr lang="en-US" smtClean="0"/>
              <a:pPr/>
              <a:t>12/9/11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DE85CB-574A-3C43-A780-8BEA794C6D9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3A20D2-5B53-0943-BC91-989D19D607C9}" type="datetimeFigureOut">
              <a:rPr lang="en-US" smtClean="0"/>
              <a:pPr/>
              <a:t>12/9/11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DE85CB-574A-3C43-A780-8BEA794C6D9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3A20D2-5B53-0943-BC91-989D19D607C9}" type="datetimeFigureOut">
              <a:rPr lang="en-US" smtClean="0"/>
              <a:pPr/>
              <a:t>12/9/11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DE85CB-574A-3C43-A780-8BEA794C6D9F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63167" y="-375082"/>
            <a:ext cx="7772400" cy="1470025"/>
          </a:xfrm>
        </p:spPr>
        <p:txBody>
          <a:bodyPr/>
          <a:lstStyle/>
          <a:p>
            <a:r>
              <a:rPr lang="en-US" dirty="0" err="1" smtClean="0"/>
              <a:t>Visita</a:t>
            </a:r>
            <a:r>
              <a:rPr lang="en-US" dirty="0" smtClean="0"/>
              <a:t> a </a:t>
            </a:r>
            <a:r>
              <a:rPr lang="en-US" dirty="0" err="1" smtClean="0"/>
              <a:t>Filadelfia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1094943"/>
            <a:ext cx="6400800" cy="5255733"/>
          </a:xfrm>
        </p:spPr>
        <p:txBody>
          <a:bodyPr>
            <a:normAutofit fontScale="85000" lnSpcReduction="10000"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Your family is hosting a foreign exchange student from a Spanish-speaking country. With a partner, create a dialogue in which you make recommendations about what to do and see in Philly based on the person’s interests.</a:t>
            </a:r>
          </a:p>
          <a:p>
            <a:endParaRPr lang="en-US" dirty="0" smtClean="0">
              <a:solidFill>
                <a:schemeClr val="tx1"/>
              </a:solidFill>
            </a:endParaRPr>
          </a:p>
          <a:p>
            <a:r>
              <a:rPr lang="en-US" dirty="0" smtClean="0">
                <a:solidFill>
                  <a:schemeClr val="tx1"/>
                </a:solidFill>
              </a:rPr>
              <a:t>Te </a:t>
            </a:r>
            <a:r>
              <a:rPr lang="en-US" dirty="0" err="1" smtClean="0">
                <a:solidFill>
                  <a:schemeClr val="tx1"/>
                </a:solidFill>
              </a:rPr>
              <a:t>recomiendo</a:t>
            </a:r>
            <a:r>
              <a:rPr lang="en-US" dirty="0" smtClean="0">
                <a:solidFill>
                  <a:schemeClr val="tx1"/>
                </a:solidFill>
              </a:rPr>
              <a:t> que…</a:t>
            </a:r>
          </a:p>
          <a:p>
            <a:r>
              <a:rPr lang="en-US" dirty="0" err="1" smtClean="0">
                <a:solidFill>
                  <a:schemeClr val="tx1"/>
                </a:solidFill>
              </a:rPr>
              <a:t>Sugiero</a:t>
            </a:r>
            <a:r>
              <a:rPr lang="en-US" dirty="0" smtClean="0">
                <a:solidFill>
                  <a:schemeClr val="tx1"/>
                </a:solidFill>
              </a:rPr>
              <a:t> que…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Es </a:t>
            </a:r>
            <a:r>
              <a:rPr lang="en-US" dirty="0" err="1" smtClean="0">
                <a:solidFill>
                  <a:schemeClr val="tx1"/>
                </a:solidFill>
              </a:rPr>
              <a:t>buena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smtClean="0">
                <a:solidFill>
                  <a:schemeClr val="tx1"/>
                </a:solidFill>
              </a:rPr>
              <a:t>idea que…</a:t>
            </a:r>
          </a:p>
          <a:p>
            <a:endParaRPr lang="en-US" dirty="0" smtClean="0">
              <a:solidFill>
                <a:schemeClr val="tx1"/>
              </a:solidFill>
            </a:endParaRPr>
          </a:p>
          <a:p>
            <a:r>
              <a:rPr lang="en-US" dirty="0" smtClean="0">
                <a:solidFill>
                  <a:schemeClr val="tx1"/>
                </a:solidFill>
              </a:rPr>
              <a:t>Include a minimum of 3 recommendations.</a:t>
            </a:r>
            <a:endParaRPr lang="en-US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208648"/>
            <a:ext cx="8229600" cy="1143000"/>
          </a:xfrm>
        </p:spPr>
        <p:txBody>
          <a:bodyPr/>
          <a:lstStyle/>
          <a:p>
            <a:r>
              <a:rPr lang="en-US" dirty="0" smtClean="0">
                <a:latin typeface="Abadi MT Condensed Extra Bold"/>
                <a:cs typeface="Abadi MT Condensed Extra Bold"/>
              </a:rPr>
              <a:t>Un </a:t>
            </a:r>
            <a:r>
              <a:rPr lang="en-US" dirty="0" err="1" smtClean="0">
                <a:latin typeface="Abadi MT Condensed Extra Bold"/>
                <a:cs typeface="Abadi MT Condensed Extra Bold"/>
              </a:rPr>
              <a:t>día</a:t>
            </a:r>
            <a:r>
              <a:rPr lang="en-US" dirty="0" smtClean="0">
                <a:latin typeface="Abadi MT Condensed Extra Bold"/>
                <a:cs typeface="Abadi MT Condensed Extra Bold"/>
              </a:rPr>
              <a:t> </a:t>
            </a:r>
            <a:r>
              <a:rPr lang="en-US" dirty="0" err="1" smtClean="0">
                <a:latin typeface="Abadi MT Condensed Extra Bold"/>
                <a:cs typeface="Abadi MT Condensed Extra Bold"/>
              </a:rPr>
              <a:t>perdí</a:t>
            </a:r>
            <a:r>
              <a:rPr lang="en-US" dirty="0" smtClean="0">
                <a:latin typeface="Abadi MT Condensed Extra Bold"/>
                <a:cs typeface="Abadi MT Condensed Extra Bold"/>
              </a:rPr>
              <a:t> mi…</a:t>
            </a:r>
            <a:endParaRPr lang="en-US" dirty="0">
              <a:latin typeface="Abadi MT Condensed Extra Bold"/>
              <a:cs typeface="Abadi MT Condensed Extra Bold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452577"/>
            <a:ext cx="8963346" cy="5051341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sz="2400" dirty="0" smtClean="0"/>
              <a:t>1. </a:t>
            </a:r>
            <a:r>
              <a:rPr lang="en-US" sz="2400" dirty="0" smtClean="0">
                <a:latin typeface="Abadi MT Condensed Extra Bold"/>
                <a:cs typeface="Abadi MT Condensed Extra Bold"/>
              </a:rPr>
              <a:t>¿</a:t>
            </a:r>
            <a:r>
              <a:rPr lang="en-US" sz="2400" dirty="0" err="1" smtClean="0">
                <a:solidFill>
                  <a:srgbClr val="660066"/>
                </a:solidFill>
                <a:latin typeface="Abadi MT Condensed Extra Bold"/>
                <a:cs typeface="Abadi MT Condensed Extra Bold"/>
              </a:rPr>
              <a:t>Qué</a:t>
            </a:r>
            <a:r>
              <a:rPr lang="en-US" sz="2400" dirty="0" smtClean="0">
                <a:solidFill>
                  <a:srgbClr val="660066"/>
                </a:solidFill>
                <a:latin typeface="Abadi MT Condensed Extra Bold"/>
                <a:cs typeface="Abadi MT Condensed Extra Bold"/>
              </a:rPr>
              <a:t> </a:t>
            </a:r>
            <a:r>
              <a:rPr lang="en-US" sz="2400" dirty="0" err="1" smtClean="0">
                <a:solidFill>
                  <a:srgbClr val="660066"/>
                </a:solidFill>
                <a:latin typeface="Abadi MT Condensed Extra Bold"/>
                <a:cs typeface="Abadi MT Condensed Extra Bold"/>
              </a:rPr>
              <a:t>perdiste</a:t>
            </a:r>
            <a:r>
              <a:rPr lang="en-US" sz="2400" dirty="0" smtClean="0">
                <a:latin typeface="Abadi MT Condensed Extra Bold"/>
                <a:cs typeface="Abadi MT Condensed Extra Bold"/>
              </a:rPr>
              <a:t>?</a:t>
            </a:r>
          </a:p>
          <a:p>
            <a:pPr>
              <a:buNone/>
            </a:pPr>
            <a:r>
              <a:rPr lang="en-US" sz="2400" dirty="0" smtClean="0"/>
              <a:t>	-</a:t>
            </a:r>
            <a:r>
              <a:rPr lang="en-US" sz="2400" i="1" dirty="0" smtClean="0"/>
              <a:t>Tell what it was that you lost, and describe it. </a:t>
            </a:r>
            <a:r>
              <a:rPr lang="en-US" sz="2400" dirty="0" smtClean="0"/>
              <a:t>(</a:t>
            </a:r>
            <a:r>
              <a:rPr lang="en-US" sz="2400" dirty="0" smtClean="0">
                <a:latin typeface="Abadi MT Condensed Extra Bold"/>
                <a:cs typeface="Abadi MT Condensed Extra Bold"/>
              </a:rPr>
              <a:t>use el</a:t>
            </a:r>
            <a:r>
              <a:rPr lang="en-US" sz="2400" dirty="0" smtClean="0"/>
              <a:t> </a:t>
            </a:r>
            <a:r>
              <a:rPr lang="en-US" sz="2400" b="1" dirty="0" err="1" smtClean="0">
                <a:solidFill>
                  <a:srgbClr val="FF0000"/>
                </a:solidFill>
              </a:rPr>
              <a:t>pretérito</a:t>
            </a:r>
            <a:r>
              <a:rPr lang="en-US" sz="2400" b="1" dirty="0" smtClean="0">
                <a:solidFill>
                  <a:srgbClr val="FF0000"/>
                </a:solidFill>
              </a:rPr>
              <a:t> </a:t>
            </a:r>
            <a:r>
              <a:rPr lang="en-US" sz="2400" b="1" dirty="0" err="1" smtClean="0"/>
              <a:t>e</a:t>
            </a:r>
            <a:r>
              <a:rPr lang="en-US" sz="2400" b="1" dirty="0" smtClean="0">
                <a:solidFill>
                  <a:srgbClr val="FF0000"/>
                </a:solidFill>
              </a:rPr>
              <a:t> </a:t>
            </a:r>
            <a:r>
              <a:rPr lang="en-US" sz="2400" b="1" dirty="0" err="1" smtClean="0">
                <a:solidFill>
                  <a:srgbClr val="0000FF"/>
                </a:solidFill>
              </a:rPr>
              <a:t>imperfecto</a:t>
            </a:r>
            <a:r>
              <a:rPr lang="en-US" sz="2400" dirty="0" smtClean="0"/>
              <a:t>)</a:t>
            </a:r>
          </a:p>
          <a:p>
            <a:pPr>
              <a:buNone/>
            </a:pPr>
            <a:endParaRPr lang="en-US" sz="2400" dirty="0" smtClean="0"/>
          </a:p>
          <a:p>
            <a:pPr>
              <a:buNone/>
            </a:pPr>
            <a:r>
              <a:rPr lang="en-US" sz="2400" dirty="0" smtClean="0"/>
              <a:t>2. </a:t>
            </a:r>
            <a:r>
              <a:rPr lang="en-US" sz="2400" dirty="0" smtClean="0">
                <a:latin typeface="Abadi MT Condensed Extra Bold"/>
                <a:cs typeface="Abadi MT Condensed Extra Bold"/>
              </a:rPr>
              <a:t>¿</a:t>
            </a:r>
            <a:r>
              <a:rPr lang="en-US" sz="2400" dirty="0" err="1" smtClean="0">
                <a:solidFill>
                  <a:srgbClr val="660066"/>
                </a:solidFill>
                <a:latin typeface="Abadi MT Condensed Extra Bold"/>
                <a:cs typeface="Abadi MT Condensed Extra Bold"/>
              </a:rPr>
              <a:t>Cómo</a:t>
            </a:r>
            <a:r>
              <a:rPr lang="en-US" sz="2400" dirty="0" smtClean="0">
                <a:solidFill>
                  <a:srgbClr val="660066"/>
                </a:solidFill>
                <a:latin typeface="Abadi MT Condensed Extra Bold"/>
                <a:cs typeface="Abadi MT Condensed Extra Bold"/>
              </a:rPr>
              <a:t> lo </a:t>
            </a:r>
            <a:r>
              <a:rPr lang="en-US" sz="2400" dirty="0" err="1" smtClean="0">
                <a:solidFill>
                  <a:srgbClr val="660066"/>
                </a:solidFill>
                <a:latin typeface="Abadi MT Condensed Extra Bold"/>
                <a:cs typeface="Abadi MT Condensed Extra Bold"/>
              </a:rPr>
              <a:t>perdiste</a:t>
            </a:r>
            <a:r>
              <a:rPr lang="en-US" sz="2400" dirty="0" smtClean="0">
                <a:latin typeface="Abadi MT Condensed Extra Bold"/>
                <a:cs typeface="Abadi MT Condensed Extra Bold"/>
              </a:rPr>
              <a:t>?</a:t>
            </a:r>
          </a:p>
          <a:p>
            <a:pPr>
              <a:buNone/>
            </a:pPr>
            <a:r>
              <a:rPr lang="en-US" sz="2400" dirty="0" smtClean="0"/>
              <a:t>	-</a:t>
            </a:r>
            <a:r>
              <a:rPr lang="en-US" sz="2400" i="1" dirty="0" smtClean="0"/>
              <a:t>Tell how you lost it. What were you doing? Where were you? How did you feel at the time? </a:t>
            </a:r>
            <a:r>
              <a:rPr lang="en-US" sz="2400" dirty="0" smtClean="0"/>
              <a:t>(</a:t>
            </a:r>
            <a:r>
              <a:rPr lang="en-US" sz="2400" dirty="0" smtClean="0">
                <a:latin typeface="Abadi MT Condensed Extra Bold"/>
                <a:cs typeface="Abadi MT Condensed Extra Bold"/>
              </a:rPr>
              <a:t>use el </a:t>
            </a:r>
            <a:r>
              <a:rPr lang="en-US" sz="2400" b="1" dirty="0" err="1" smtClean="0">
                <a:solidFill>
                  <a:srgbClr val="FF0000"/>
                </a:solidFill>
              </a:rPr>
              <a:t>pretérito</a:t>
            </a:r>
            <a:r>
              <a:rPr lang="en-US" sz="2400" b="1" dirty="0" smtClean="0">
                <a:solidFill>
                  <a:srgbClr val="FF0000"/>
                </a:solidFill>
              </a:rPr>
              <a:t> </a:t>
            </a:r>
            <a:r>
              <a:rPr lang="en-US" sz="2400" b="1" dirty="0" err="1" smtClean="0"/>
              <a:t>e</a:t>
            </a:r>
            <a:r>
              <a:rPr lang="en-US" sz="2400" b="1" dirty="0" smtClean="0">
                <a:solidFill>
                  <a:srgbClr val="FF0000"/>
                </a:solidFill>
              </a:rPr>
              <a:t> </a:t>
            </a:r>
            <a:r>
              <a:rPr lang="en-US" sz="2400" b="1" dirty="0" err="1" smtClean="0">
                <a:solidFill>
                  <a:srgbClr val="0000FF"/>
                </a:solidFill>
              </a:rPr>
              <a:t>imperfecto</a:t>
            </a:r>
            <a:r>
              <a:rPr lang="en-US" sz="2400" dirty="0" smtClean="0"/>
              <a:t>)</a:t>
            </a:r>
          </a:p>
          <a:p>
            <a:pPr>
              <a:buNone/>
            </a:pPr>
            <a:endParaRPr lang="en-US" sz="2400" dirty="0" smtClean="0"/>
          </a:p>
          <a:p>
            <a:pPr>
              <a:buNone/>
            </a:pPr>
            <a:r>
              <a:rPr lang="en-US" sz="2400" dirty="0" smtClean="0"/>
              <a:t>3. </a:t>
            </a:r>
            <a:r>
              <a:rPr lang="en-US" sz="2400" dirty="0" smtClean="0">
                <a:latin typeface="Abadi MT Condensed Extra Bold"/>
                <a:cs typeface="Abadi MT Condensed Extra Bold"/>
              </a:rPr>
              <a:t>¿</a:t>
            </a:r>
            <a:r>
              <a:rPr lang="en-US" sz="2400" dirty="0" smtClean="0">
                <a:solidFill>
                  <a:srgbClr val="660066"/>
                </a:solidFill>
                <a:latin typeface="Abadi MT Condensed Extra Bold"/>
                <a:cs typeface="Abadi MT Condensed Extra Bold"/>
              </a:rPr>
              <a:t>Lo </a:t>
            </a:r>
            <a:r>
              <a:rPr lang="en-US" sz="2400" dirty="0" err="1" smtClean="0">
                <a:solidFill>
                  <a:srgbClr val="660066"/>
                </a:solidFill>
                <a:latin typeface="Abadi MT Condensed Extra Bold"/>
                <a:cs typeface="Abadi MT Condensed Extra Bold"/>
              </a:rPr>
              <a:t>encontraste</a:t>
            </a:r>
            <a:r>
              <a:rPr lang="en-US" sz="2400" dirty="0" smtClean="0">
                <a:latin typeface="Abadi MT Condensed Extra Bold"/>
                <a:cs typeface="Abadi MT Condensed Extra Bold"/>
              </a:rPr>
              <a:t>?</a:t>
            </a:r>
          </a:p>
          <a:p>
            <a:pPr>
              <a:buNone/>
            </a:pPr>
            <a:r>
              <a:rPr lang="en-US" sz="2400" dirty="0" smtClean="0"/>
              <a:t>	-</a:t>
            </a:r>
            <a:r>
              <a:rPr lang="en-US" sz="2400" i="1" dirty="0" smtClean="0"/>
              <a:t>Tell if you found it or not. How do you feel now as a result? </a:t>
            </a:r>
            <a:r>
              <a:rPr lang="en-US" sz="2400" dirty="0" smtClean="0"/>
              <a:t>(</a:t>
            </a:r>
            <a:r>
              <a:rPr lang="en-US" sz="2400" dirty="0" smtClean="0">
                <a:latin typeface="Abadi MT Condensed Extra Bold"/>
                <a:cs typeface="Abadi MT Condensed Extra Bold"/>
              </a:rPr>
              <a:t>use el</a:t>
            </a:r>
            <a:r>
              <a:rPr lang="en-US" sz="2400" dirty="0" smtClean="0"/>
              <a:t> </a:t>
            </a:r>
            <a:r>
              <a:rPr lang="en-US" sz="2400" b="1" dirty="0" err="1" smtClean="0">
                <a:solidFill>
                  <a:srgbClr val="FF0000"/>
                </a:solidFill>
              </a:rPr>
              <a:t>pretérito</a:t>
            </a:r>
            <a:r>
              <a:rPr lang="en-US" sz="2400" b="1" dirty="0" smtClean="0">
                <a:solidFill>
                  <a:srgbClr val="FF0000"/>
                </a:solidFill>
              </a:rPr>
              <a:t> </a:t>
            </a:r>
            <a:r>
              <a:rPr lang="en-US" sz="2400" b="1" dirty="0" err="1" smtClean="0">
                <a:solidFill>
                  <a:srgbClr val="000000"/>
                </a:solidFill>
              </a:rPr>
              <a:t>e</a:t>
            </a:r>
            <a:r>
              <a:rPr lang="en-US" sz="2400" b="1" dirty="0" smtClean="0">
                <a:solidFill>
                  <a:srgbClr val="FF0000"/>
                </a:solidFill>
              </a:rPr>
              <a:t> </a:t>
            </a:r>
            <a:r>
              <a:rPr lang="en-US" sz="2400" b="1" dirty="0" err="1" smtClean="0">
                <a:solidFill>
                  <a:srgbClr val="008000"/>
                </a:solidFill>
              </a:rPr>
              <a:t>presente</a:t>
            </a:r>
            <a:r>
              <a:rPr lang="en-US" sz="2400" dirty="0" smtClean="0"/>
              <a:t>)</a:t>
            </a:r>
          </a:p>
          <a:p>
            <a:pPr>
              <a:buNone/>
            </a:pPr>
            <a:endParaRPr lang="en-US" sz="2400" dirty="0" smtClean="0"/>
          </a:p>
          <a:p>
            <a:pPr>
              <a:buNone/>
            </a:pPr>
            <a:r>
              <a:rPr lang="en-US" sz="2400" dirty="0" smtClean="0"/>
              <a:t>4. -</a:t>
            </a:r>
            <a:r>
              <a:rPr lang="en-US" sz="2400" dirty="0" smtClean="0">
                <a:latin typeface="Abadi MT Condensed Extra Bold"/>
                <a:cs typeface="Abadi MT Condensed Extra Bold"/>
              </a:rPr>
              <a:t>¿</a:t>
            </a:r>
            <a:r>
              <a:rPr lang="en-US" sz="2400" dirty="0" err="1" smtClean="0">
                <a:solidFill>
                  <a:srgbClr val="660066"/>
                </a:solidFill>
                <a:latin typeface="Abadi MT Condensed Extra Bold"/>
                <a:cs typeface="Abadi MT Condensed Extra Bold"/>
              </a:rPr>
              <a:t>Qué</a:t>
            </a:r>
            <a:r>
              <a:rPr lang="en-US" sz="2400" dirty="0" smtClean="0">
                <a:solidFill>
                  <a:srgbClr val="660066"/>
                </a:solidFill>
                <a:latin typeface="Abadi MT Condensed Extra Bold"/>
                <a:cs typeface="Abadi MT Condensed Extra Bold"/>
              </a:rPr>
              <a:t> le </a:t>
            </a:r>
            <a:r>
              <a:rPr lang="en-US" sz="2400" dirty="0" err="1" smtClean="0">
                <a:solidFill>
                  <a:srgbClr val="660066"/>
                </a:solidFill>
                <a:latin typeface="Abadi MT Condensed Extra Bold"/>
                <a:cs typeface="Abadi MT Condensed Extra Bold"/>
              </a:rPr>
              <a:t>recomiendas</a:t>
            </a:r>
            <a:r>
              <a:rPr lang="en-US" sz="2400" dirty="0" smtClean="0">
                <a:solidFill>
                  <a:srgbClr val="660066"/>
                </a:solidFill>
                <a:latin typeface="Abadi MT Condensed Extra Bold"/>
                <a:cs typeface="Abadi MT Condensed Extra Bold"/>
              </a:rPr>
              <a:t> </a:t>
            </a:r>
            <a:r>
              <a:rPr lang="en-US" sz="2400" dirty="0" smtClean="0">
                <a:solidFill>
                  <a:srgbClr val="660066"/>
                </a:solidFill>
                <a:latin typeface="Abadi MT Condensed Extra Bold"/>
                <a:cs typeface="Abadi MT Condensed Extra Bold"/>
              </a:rPr>
              <a:t>a </a:t>
            </a:r>
            <a:r>
              <a:rPr lang="en-US" sz="2400" dirty="0" err="1" smtClean="0">
                <a:solidFill>
                  <a:srgbClr val="660066"/>
                </a:solidFill>
                <a:latin typeface="Abadi MT Condensed Extra Bold"/>
                <a:cs typeface="Abadi MT Condensed Extra Bold"/>
              </a:rPr>
              <a:t>nosotros</a:t>
            </a:r>
            <a:r>
              <a:rPr lang="en-US" sz="2400" dirty="0" smtClean="0">
                <a:solidFill>
                  <a:srgbClr val="660066"/>
                </a:solidFill>
                <a:latin typeface="Abadi MT Condensed Extra Bold"/>
                <a:cs typeface="Abadi MT Condensed Extra Bold"/>
              </a:rPr>
              <a:t> </a:t>
            </a:r>
            <a:r>
              <a:rPr lang="en-US" sz="2400" dirty="0" err="1" smtClean="0">
                <a:solidFill>
                  <a:srgbClr val="660066"/>
                </a:solidFill>
                <a:latin typeface="Abadi MT Condensed Extra Bold"/>
                <a:cs typeface="Abadi MT Condensed Extra Bold"/>
              </a:rPr>
              <a:t>para</a:t>
            </a:r>
            <a:r>
              <a:rPr lang="en-US" sz="2400" dirty="0" smtClean="0">
                <a:solidFill>
                  <a:srgbClr val="660066"/>
                </a:solidFill>
                <a:latin typeface="Abadi MT Condensed Extra Bold"/>
                <a:cs typeface="Abadi MT Condensed Extra Bold"/>
              </a:rPr>
              <a:t> que no </a:t>
            </a:r>
            <a:r>
              <a:rPr lang="en-US" sz="2400" dirty="0" err="1" smtClean="0">
                <a:solidFill>
                  <a:srgbClr val="660066"/>
                </a:solidFill>
                <a:latin typeface="Abadi MT Condensed Extra Bold"/>
                <a:cs typeface="Abadi MT Condensed Extra Bold"/>
              </a:rPr>
              <a:t>nos</a:t>
            </a:r>
            <a:r>
              <a:rPr lang="en-US" sz="2400" dirty="0" smtClean="0">
                <a:solidFill>
                  <a:srgbClr val="660066"/>
                </a:solidFill>
                <a:latin typeface="Abadi MT Condensed Extra Bold"/>
                <a:cs typeface="Abadi MT Condensed Extra Bold"/>
              </a:rPr>
              <a:t> </a:t>
            </a:r>
            <a:r>
              <a:rPr lang="en-US" sz="2400" dirty="0" err="1" smtClean="0">
                <a:solidFill>
                  <a:srgbClr val="660066"/>
                </a:solidFill>
                <a:latin typeface="Abadi MT Condensed Extra Bold"/>
                <a:cs typeface="Abadi MT Condensed Extra Bold"/>
              </a:rPr>
              <a:t>pase</a:t>
            </a:r>
            <a:r>
              <a:rPr lang="en-US" sz="2400" dirty="0" smtClean="0">
                <a:solidFill>
                  <a:srgbClr val="660066"/>
                </a:solidFill>
                <a:latin typeface="Abadi MT Condensed Extra Bold"/>
                <a:cs typeface="Abadi MT Condensed Extra Bold"/>
              </a:rPr>
              <a:t> lo </a:t>
            </a:r>
            <a:r>
              <a:rPr lang="en-US" sz="2400" dirty="0" err="1" smtClean="0">
                <a:solidFill>
                  <a:srgbClr val="660066"/>
                </a:solidFill>
                <a:latin typeface="Abadi MT Condensed Extra Bold"/>
                <a:cs typeface="Abadi MT Condensed Extra Bold"/>
              </a:rPr>
              <a:t>mismo</a:t>
            </a:r>
            <a:r>
              <a:rPr lang="en-US" sz="2400" dirty="0" smtClean="0">
                <a:latin typeface="Abadi MT Condensed Extra Bold"/>
                <a:cs typeface="Abadi MT Condensed Extra Bold"/>
              </a:rPr>
              <a:t>? </a:t>
            </a:r>
          </a:p>
          <a:p>
            <a:pPr>
              <a:buNone/>
            </a:pPr>
            <a:r>
              <a:rPr lang="en-US" sz="2400" dirty="0" smtClean="0"/>
              <a:t>	-</a:t>
            </a:r>
            <a:r>
              <a:rPr lang="en-US" sz="2400" i="1" dirty="0" smtClean="0"/>
              <a:t>What do you recommend to the class so that the same thing doesn’t happen to us?</a:t>
            </a:r>
            <a:r>
              <a:rPr lang="en-US" sz="2400" dirty="0" smtClean="0"/>
              <a:t> (</a:t>
            </a:r>
            <a:r>
              <a:rPr lang="en-US" sz="2400" dirty="0" smtClean="0">
                <a:latin typeface="Abadi MT Condensed Extra Bold"/>
                <a:cs typeface="Abadi MT Condensed Extra Bold"/>
              </a:rPr>
              <a:t>use el </a:t>
            </a:r>
            <a:r>
              <a:rPr lang="en-US" sz="2400" b="1" dirty="0" err="1" smtClean="0">
                <a:solidFill>
                  <a:srgbClr val="FF6600"/>
                </a:solidFill>
              </a:rPr>
              <a:t>subjuntivo</a:t>
            </a:r>
            <a:r>
              <a:rPr lang="en-US" sz="2400" dirty="0" smtClean="0"/>
              <a:t>)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294</TotalTime>
  <Words>207</Words>
  <Application>Microsoft Macintosh PowerPoint</Application>
  <PresentationFormat>On-screen Show (4:3)</PresentationFormat>
  <Paragraphs>20</Paragraphs>
  <Slides>2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Visita a Filadelfia</vt:lpstr>
      <vt:lpstr>Un día perdí mi…</vt:lpstr>
    </vt:vector>
  </TitlesOfParts>
  <Company>SDP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Visita a Filadelfia</dc:title>
  <dc:creator>Benjamin Rush</dc:creator>
  <cp:lastModifiedBy>Benjamin Rush</cp:lastModifiedBy>
  <cp:revision>4</cp:revision>
  <dcterms:created xsi:type="dcterms:W3CDTF">2011-12-09T18:05:12Z</dcterms:created>
  <dcterms:modified xsi:type="dcterms:W3CDTF">2011-12-09T20:44:36Z</dcterms:modified>
</cp:coreProperties>
</file>